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419" r:id="rId3"/>
    <p:sldId id="618" r:id="rId4"/>
    <p:sldId id="635" r:id="rId5"/>
    <p:sldId id="636" r:id="rId6"/>
    <p:sldId id="637" r:id="rId7"/>
    <p:sldId id="638" r:id="rId8"/>
    <p:sldId id="651" r:id="rId9"/>
    <p:sldId id="619" r:id="rId10"/>
    <p:sldId id="633" r:id="rId11"/>
    <p:sldId id="634" r:id="rId12"/>
    <p:sldId id="650" r:id="rId13"/>
    <p:sldId id="639" r:id="rId14"/>
    <p:sldId id="644" r:id="rId15"/>
    <p:sldId id="645" r:id="rId16"/>
    <p:sldId id="652" r:id="rId17"/>
    <p:sldId id="640" r:id="rId18"/>
    <p:sldId id="642" r:id="rId19"/>
    <p:sldId id="646" r:id="rId20"/>
    <p:sldId id="641" r:id="rId21"/>
    <p:sldId id="648" r:id="rId22"/>
    <p:sldId id="649" r:id="rId23"/>
    <p:sldId id="612" r:id="rId24"/>
    <p:sldId id="643" r:id="rId25"/>
    <p:sldId id="647" r:id="rId26"/>
    <p:sldId id="342" r:id="rId27"/>
  </p:sldIdLst>
  <p:sldSz cx="24384000" cy="13716000"/>
  <p:notesSz cx="6797675" cy="99298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040"/>
    <a:srgbClr val="F25A29"/>
    <a:srgbClr val="F35A29"/>
    <a:srgbClr val="4372C4"/>
    <a:srgbClr val="ED1C24"/>
    <a:srgbClr val="E4C622"/>
    <a:srgbClr val="B9D532"/>
    <a:srgbClr val="7BC242"/>
    <a:srgbClr val="E4C721"/>
    <a:srgbClr val="45B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72" autoAdjust="0"/>
    <p:restoredTop sz="93979" autoAdjust="0"/>
  </p:normalViewPr>
  <p:slideViewPr>
    <p:cSldViewPr snapToGrid="0" snapToObjects="1">
      <p:cViewPr varScale="1">
        <p:scale>
          <a:sx n="61" d="100"/>
          <a:sy n="61" d="100"/>
        </p:scale>
        <p:origin x="77" y="216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932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9682A-6338-40E2-9ACD-2A3FF92BB3F1}" type="datetime1">
              <a:rPr lang="en-US" smtClean="0"/>
              <a:t>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4568-2AE6-42F2-B295-3769A765E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7068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0443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36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71722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baseline="0" dirty="0"/>
              <a:t> </a:t>
            </a:r>
            <a:r>
              <a:rPr lang="en-US" baseline="0" dirty="0" err="1"/>
              <a:t>dùng</a:t>
            </a:r>
            <a:r>
              <a:rPr lang="en-US" baseline="0" dirty="0"/>
              <a:t>: </a:t>
            </a:r>
            <a:r>
              <a:rPr lang="en-US" baseline="0" dirty="0" err="1"/>
              <a:t>khi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class </a:t>
            </a:r>
            <a:r>
              <a:rPr lang="en-US" baseline="0" dirty="0" err="1"/>
              <a:t>đó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inner class </a:t>
            </a:r>
            <a:r>
              <a:rPr lang="en-US" baseline="0" dirty="0">
                <a:sym typeface="Wingdings" panose="05000000000000000000" pitchFamily="2" charset="2"/>
              </a:rPr>
              <a:t> </a:t>
            </a:r>
            <a:r>
              <a:rPr lang="en-US" baseline="0" dirty="0" err="1">
                <a:sym typeface="Wingdings" panose="05000000000000000000" pitchFamily="2" charset="2"/>
              </a:rPr>
              <a:t>tăng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tính</a:t>
            </a:r>
            <a:r>
              <a:rPr lang="en-US" baseline="0" dirty="0">
                <a:sym typeface="Wingdings" panose="05000000000000000000" pitchFamily="2" charset="2"/>
              </a:rPr>
              <a:t> encapsulation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33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E536F65-AC83-4CA5-A319-75AFC58D4B3B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26</a:t>
            </a:fld>
            <a:endParaRPr lang="en-US" dirty="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2863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FA04767-AA7B-4F3E-BCFB-179D9E0CC0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7132" y="859479"/>
            <a:ext cx="2950192" cy="11318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9C049C43-2C50-4372-822C-DA510E94A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820083" y="13156977"/>
            <a:ext cx="6743833" cy="48282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3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w="19050" cap="flat" cmpd="sng">
            <a:solidFill>
              <a:srgbClr val="3C5A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3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27;p3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BF365656-3C2C-401A-A261-7849E1DCB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276" y="-25180"/>
            <a:ext cx="5131724" cy="14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7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8701658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24B674F-1420-4DF2-8459-B3931B49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06980E3F-CE96-4267-B841-15E317674931}" type="datetimeFigureOut">
              <a:rPr lang="en-US" smtClean="0"/>
              <a:t>1/16/2022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4EB1A97-058D-4695-BDEE-1CB388B84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8E0EE83-65C2-45C2-B15E-F5BF3C6B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62817" y="13073062"/>
            <a:ext cx="448840" cy="482823"/>
          </a:xfrm>
        </p:spPr>
        <p:txBody>
          <a:bodyPr/>
          <a:lstStyle/>
          <a:p>
            <a:fld id="{76CA7329-12AB-4100-8DDD-19BE59417CE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30641B02-D364-4240-835E-FF32F0F89CB6}"/>
              </a:ext>
            </a:extLst>
          </p:cNvPr>
          <p:cNvCxnSpPr/>
          <p:nvPr userDrawn="1"/>
        </p:nvCxnSpPr>
        <p:spPr>
          <a:xfrm>
            <a:off x="1845217" y="1893677"/>
            <a:ext cx="18701658" cy="0"/>
          </a:xfrm>
          <a:prstGeom prst="line">
            <a:avLst/>
          </a:prstGeom>
          <a:ln w="38100" cap="rnd">
            <a:solidFill>
              <a:srgbClr val="057BBA">
                <a:alpha val="80000"/>
              </a:srgb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="" xmlns:a16="http://schemas.microsoft.com/office/drawing/2014/main" id="{F3C5E42B-5773-41D1-82C9-A3B7861809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83" y="427995"/>
            <a:ext cx="2645634" cy="16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79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5" r:id="rId3"/>
    <p:sldLayoutId id="2147483656" r:id="rId4"/>
    <p:sldLayoutId id="2147483657" r:id="rId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KdhxJmJGWlec3r81gBvN862uDzvak0d4?rtpof=tru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5C73E9A0-1581-412A-9370-80FB5A08E4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50" y="1753558"/>
            <a:ext cx="5103775" cy="14297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3535C99-41AF-418B-BEDD-F28650092074}"/>
              </a:ext>
            </a:extLst>
          </p:cNvPr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100" dirty="0">
                <a:solidFill>
                  <a:schemeClr val="accent1">
                    <a:lumMod val="75000"/>
                  </a:schemeClr>
                </a:solidFill>
                <a:latin typeface="+mj-lt"/>
                <a:ea typeface="Meiryo" charset="-128"/>
                <a:cs typeface="Meiryo" charset="-128"/>
              </a:rPr>
              <a:t>WAY TO ENTERPRISE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="" xmlns:a16="http://schemas.microsoft.com/office/drawing/2014/main" id="{DB753221-CAE6-4172-B420-253F82036F95}"/>
              </a:ext>
            </a:extLst>
          </p:cNvPr>
          <p:cNvSpPr txBox="1">
            <a:spLocks/>
          </p:cNvSpPr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>
              <a:lnSpc>
                <a:spcPct val="90000"/>
              </a:lnSpc>
              <a:buClr>
                <a:srgbClr val="1E4E79"/>
              </a:buClr>
              <a:buSzPts val="4400"/>
            </a:pPr>
            <a:r>
              <a:rPr lang="en-US" altLang="en-US" sz="10000" dirty="0">
                <a:solidFill>
                  <a:schemeClr val="accent1">
                    <a:lumMod val="75000"/>
                  </a:schemeClr>
                </a:solidFill>
              </a:rPr>
              <a:t>Java Basics</a:t>
            </a:r>
            <a:endParaRPr lang="en-US" sz="1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="" xmlns:a16="http://schemas.microsoft.com/office/drawing/2014/main" id="{F2001B0A-062A-4A6F-BBE4-0E31E8A7C59F}"/>
              </a:ext>
            </a:extLst>
          </p:cNvPr>
          <p:cNvSpPr txBox="1">
            <a:spLocks/>
          </p:cNvSpPr>
          <p:nvPr/>
        </p:nvSpPr>
        <p:spPr bwMode="auto"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VTI ACADEMY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Author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: 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  <a:hlinkClick r:id="rId4"/>
              </a:rPr>
              <a:t>duy.nguyenngoc1@vti.com.vn</a:t>
            </a:r>
            <a:endParaRPr lang="en-US" sz="5000" dirty="0">
              <a:solidFill>
                <a:schemeClr val="accent1">
                  <a:lumMod val="75000"/>
                </a:schemeClr>
              </a:solidFill>
              <a:latin typeface=" Arial (Headings)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March 2020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3231467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@Deprecated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230" y="1811067"/>
            <a:ext cx="11912736" cy="1024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21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3231467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@</a:t>
            </a: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SuppressWarnings</a:t>
            </a:r>
            <a:endParaRPr lang="en-US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 descr="http://o7planning.org/vi/10197/cache/images/i/1891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643062"/>
            <a:ext cx="16840200" cy="10872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7556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233297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416013" y="2337082"/>
            <a:ext cx="7567967" cy="95198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Exercise 2: Annotations </a:t>
            </a:r>
            <a:endParaRPr lang="en-US" dirty="0"/>
          </a:p>
          <a:p>
            <a:pPr marL="0" indent="0" hangingPunct="1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E0025AD-FF27-A24D-AC90-849FBC5A1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49" y="3943350"/>
            <a:ext cx="10848939" cy="698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53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3231467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Inner class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937986" y="2068426"/>
            <a:ext cx="19325462" cy="101997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</a:t>
            </a:r>
            <a:r>
              <a:rPr lang="en-US" dirty="0"/>
              <a:t>Static &amp; non-static, final, access modifier, inheritance, polymorphism, … similar to Class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Type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Object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274998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3231467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Inner class (Object)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734" y="5058382"/>
            <a:ext cx="11834585" cy="28318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890" y="2712497"/>
            <a:ext cx="8617085" cy="774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56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3231467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Inner class (Method)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3" y="1900338"/>
            <a:ext cx="12456838" cy="10395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8178" y="5176073"/>
            <a:ext cx="9513651" cy="24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66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233297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416013" y="2337082"/>
            <a:ext cx="7316507" cy="95198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Exercise 3: Inner class</a:t>
            </a:r>
            <a:endParaRPr lang="en-US" dirty="0"/>
          </a:p>
          <a:p>
            <a:pPr marL="0" indent="0" hangingPunct="1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9AC2174-65B0-7241-908D-C0D216A8B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618" y="3014743"/>
            <a:ext cx="8507730" cy="958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37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7154711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Garbage Collector 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937986" y="2068426"/>
            <a:ext cx="19325462" cy="101997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</a:t>
            </a:r>
            <a:r>
              <a:rPr lang="en-US" dirty="0"/>
              <a:t>Collect "Garbage"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Garbage is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Object has null pointer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Parent of object has null pointer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Local variable</a:t>
            </a:r>
          </a:p>
          <a:p>
            <a:pPr marL="0" indent="0" hangingPunct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729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3231467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Garbage Collector </a:t>
            </a:r>
            <a:endParaRPr lang="en-US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95" y="4148217"/>
            <a:ext cx="22374304" cy="454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87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3231467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Garbage Collector 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937986" y="2068426"/>
            <a:ext cx="19325462" cy="101997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</a:t>
            </a:r>
            <a:r>
              <a:rPr lang="en-US" dirty="0"/>
              <a:t>Methods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System.gc</a:t>
            </a:r>
            <a:r>
              <a:rPr lang="en-US" dirty="0"/>
              <a:t>()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finalize()</a:t>
            </a:r>
          </a:p>
          <a:p>
            <a:pPr marL="0" indent="0" hangingPunct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116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BDE6175F-EC54-41CE-AC36-9254032B4CC2}"/>
              </a:ext>
            </a:extLst>
          </p:cNvPr>
          <p:cNvSpPr txBox="1">
            <a:spLocks/>
          </p:cNvSpPr>
          <p:nvPr/>
        </p:nvSpPr>
        <p:spPr bwMode="auto">
          <a:xfrm>
            <a:off x="1845217" y="3116480"/>
            <a:ext cx="21401314" cy="932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Internationalization</a:t>
            </a:r>
          </a:p>
          <a:p>
            <a:pPr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Annotations</a:t>
            </a:r>
          </a:p>
          <a:p>
            <a:pPr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Inner class</a:t>
            </a:r>
          </a:p>
          <a:p>
            <a:pPr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</a:t>
            </a:r>
            <a:r>
              <a:rPr lang="vi-VN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Garbage Collector</a:t>
            </a:r>
            <a:endParaRPr lang="en-US" altLang="en-US" sz="6600" b="0" dirty="0">
              <a:solidFill>
                <a:sysClr val="windowText" lastClr="000000"/>
              </a:solidFill>
              <a:latin typeface="Arial (Body)"/>
              <a:cs typeface="Arial" panose="020B0604020202020204" pitchFamily="34" charset="0"/>
            </a:endParaRPr>
          </a:p>
          <a:p>
            <a:pPr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Java structure</a:t>
            </a:r>
          </a:p>
          <a:p>
            <a:pPr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Interview</a:t>
            </a:r>
          </a:p>
          <a:p>
            <a:pPr defTabSz="914400">
              <a:defRPr/>
            </a:pPr>
            <a:r>
              <a:rPr lang="en-US" altLang="en-US" sz="6600" b="0" noProof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Assignments</a:t>
            </a:r>
            <a:endParaRPr kumimoji="0" lang="en-US" altLang="en-US" sz="6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(Body)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9413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3231467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Java Structure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437" y="1812478"/>
            <a:ext cx="19690406" cy="10619471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982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3231467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JVM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678622"/>
            <a:ext cx="17735550" cy="1034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29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3231467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Memory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502" y="3231514"/>
            <a:ext cx="13327698" cy="7493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9160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=""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9372600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err="1">
                <a:solidFill>
                  <a:srgbClr val="4F81BD"/>
                </a:solidFill>
                <a:ea typeface="+mn-ea"/>
                <a:cs typeface="Arial" panose="020B0604020202020204" pitchFamily="34" charset="0"/>
              </a:rPr>
              <a:t>Interpretion</a:t>
            </a:r>
            <a:r>
              <a:rPr lang="en-US" altLang="en-US" sz="5700" kern="1200" dirty="0">
                <a:solidFill>
                  <a:srgbClr val="4F81BD"/>
                </a:solidFill>
                <a:ea typeface="+mn-ea"/>
                <a:cs typeface="Arial" panose="020B0604020202020204" pitchFamily="34" charset="0"/>
              </a:rPr>
              <a:t> &amp; Compilation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2677288" y="2068426"/>
            <a:ext cx="16481424" cy="286138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Interpretion (Thông dịch)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Compilation (Biên dịch)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874" y="5924811"/>
            <a:ext cx="13235314" cy="51508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0562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3231467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Interview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DD7CCEA-B2FB-7743-97C4-62F149D3E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11" y="3048244"/>
            <a:ext cx="17800616" cy="76195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839EE85-5F82-6743-828E-18CBB4F40570}"/>
              </a:ext>
            </a:extLst>
          </p:cNvPr>
          <p:cNvSpPr txBox="1"/>
          <p:nvPr/>
        </p:nvSpPr>
        <p:spPr>
          <a:xfrm>
            <a:off x="1863481" y="10667756"/>
            <a:ext cx="1976510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x-none" b="0" i="1" dirty="0">
                <a:hlinkClick r:id="rId3"/>
              </a:rPr>
              <a:t>https://docs.google.com/spreadsheets/d/1KdhxJmJGWlec3r81gBvN862uDzvak0d4?rtpof=true</a:t>
            </a:r>
            <a:endParaRPr lang="x-none" b="0" i="1" dirty="0"/>
          </a:p>
        </p:txBody>
      </p:sp>
    </p:spTree>
    <p:extLst>
      <p:ext uri="{BB962C8B-B14F-4D97-AF65-F5344CB8AC3E}">
        <p14:creationId xmlns:p14="http://schemas.microsoft.com/office/powerpoint/2010/main" val="1907998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=""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15411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>
                <a:solidFill>
                  <a:srgbClr val="4F81BD"/>
                </a:solidFill>
                <a:ea typeface="+mn-ea"/>
                <a:cs typeface="Arial" panose="020B0604020202020204" pitchFamily="34" charset="0"/>
              </a:rPr>
              <a:t>Testing System Assignments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79B5D69-BA70-EB4E-807B-45845E94C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2141220"/>
            <a:ext cx="12287250" cy="98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73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E3CDD7E-E173-4A74-9533-427DE02233F9}"/>
              </a:ext>
            </a:extLst>
          </p:cNvPr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582079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Internationalization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2021305" y="2089391"/>
            <a:ext cx="19325462" cy="101997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I18N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Support language &amp; format number, money, … base on Locale</a:t>
            </a:r>
            <a:endParaRPr lang="vi-VN" dirty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vi-VN" dirty="0"/>
              <a:t> </a:t>
            </a:r>
            <a:r>
              <a:rPr lang="en-US" dirty="0" err="1"/>
              <a:t>NumberFormat</a:t>
            </a:r>
            <a:endParaRPr lang="en-US" dirty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DateFormat</a:t>
            </a:r>
            <a:endParaRPr lang="en-US" dirty="0"/>
          </a:p>
          <a:p>
            <a:pPr marL="0" indent="0" hangingPunct="1">
              <a:buNone/>
            </a:pPr>
            <a:endParaRPr lang="en-US" dirty="0"/>
          </a:p>
          <a:p>
            <a:pPr marL="0" indent="0" hangingPunct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226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NumberFormat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841" y="2440193"/>
            <a:ext cx="6468429" cy="3045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63" y="6464991"/>
            <a:ext cx="9081912" cy="55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512" y="6464991"/>
            <a:ext cx="9689410" cy="5521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050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DateFormat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961671" y="6642410"/>
            <a:ext cx="19325462" cy="101997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</a:t>
            </a:r>
            <a:r>
              <a:rPr lang="en-US" dirty="0" err="1"/>
              <a:t>DateFormat</a:t>
            </a:r>
            <a:endParaRPr lang="vi-VN" dirty="0"/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SimpleDateFormat</a:t>
            </a:r>
            <a:endParaRPr lang="en-US" dirty="0"/>
          </a:p>
          <a:p>
            <a:pPr marL="0" indent="0" hangingPunct="1">
              <a:buNone/>
            </a:pP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038" y="2217906"/>
            <a:ext cx="5953328" cy="3949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4986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DateFormat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1952349"/>
            <a:ext cx="13314571" cy="9557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3371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SimpleDateFormat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570193" y="2840002"/>
            <a:ext cx="7017381" cy="95198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Convert Date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vi-VN" dirty="0"/>
              <a:t> String</a:t>
            </a:r>
            <a:endParaRPr lang="en-US" dirty="0"/>
          </a:p>
          <a:p>
            <a:pPr marL="0" indent="0" hangingPunct="1">
              <a:buNone/>
            </a:pPr>
            <a:endParaRPr lang="en-US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1922290" y="2840002"/>
            <a:ext cx="7123116" cy="95198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vi-VN" dirty="0"/>
              <a:t>Convert String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vi-VN" dirty="0"/>
              <a:t> Date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0249" y="4242008"/>
            <a:ext cx="11188160" cy="636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93" y="4242008"/>
            <a:ext cx="11108987" cy="63611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8724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233297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Assignments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416013" y="2337082"/>
            <a:ext cx="10288307" cy="95198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Exercise 1: Internationalization</a:t>
            </a:r>
            <a:endParaRPr lang="en-US" dirty="0"/>
          </a:p>
          <a:p>
            <a:pPr marL="0" indent="0" hangingPunct="1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762CD40-E994-3640-9FF2-F021B82AC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377" y="6169978"/>
            <a:ext cx="10925246" cy="15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36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Annotations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937986" y="2068426"/>
            <a:ext cx="19325462" cy="101997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</a:t>
            </a:r>
            <a:r>
              <a:rPr lang="en-US" dirty="0"/>
              <a:t>@Override</a:t>
            </a:r>
            <a:endParaRPr lang="vi-VN" dirty="0"/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@Deprecated</a:t>
            </a:r>
            <a:endParaRPr lang="vi-VN" dirty="0"/>
          </a:p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</a:t>
            </a:r>
            <a:r>
              <a:rPr lang="en-US" dirty="0"/>
              <a:t>@</a:t>
            </a:r>
            <a:r>
              <a:rPr lang="en-US" dirty="0" err="1"/>
              <a:t>SuppressWarnings</a:t>
            </a:r>
            <a:endParaRPr lang="en-US" dirty="0"/>
          </a:p>
          <a:p>
            <a:pPr marL="0" indent="0" hangingPunct="1">
              <a:buNone/>
            </a:pPr>
            <a:endParaRPr lang="en-US" dirty="0"/>
          </a:p>
          <a:p>
            <a:pPr marL="0" indent="0" hangingPunct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81131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26075</TotalTime>
  <Words>241</Words>
  <Application>Microsoft Office PowerPoint</Application>
  <PresentationFormat>Custom</PresentationFormat>
  <Paragraphs>70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 Arial (Headings)</vt:lpstr>
      <vt:lpstr>Arial</vt:lpstr>
      <vt:lpstr>Arial (Body)</vt:lpstr>
      <vt:lpstr>Calibri</vt:lpstr>
      <vt:lpstr>Courier New</vt:lpstr>
      <vt:lpstr>Helvetica Neue</vt:lpstr>
      <vt:lpstr>Helvetica Neue Light</vt:lpstr>
      <vt:lpstr>Helvetica Neue Medium</vt:lpstr>
      <vt:lpstr>Meiryo</vt:lpstr>
      <vt:lpstr>Tahoma</vt:lpstr>
      <vt:lpstr>Wingdings</vt:lpstr>
      <vt:lpstr>White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Nguyen Anh Quan (VTI.GA)</dc:creator>
  <cp:keywords/>
  <dc:description/>
  <cp:lastModifiedBy>Microsoft account</cp:lastModifiedBy>
  <cp:revision>2730</cp:revision>
  <cp:lastPrinted>2019-09-17T11:00:25Z</cp:lastPrinted>
  <dcterms:modified xsi:type="dcterms:W3CDTF">2022-01-16T03:05:55Z</dcterms:modified>
  <cp:category/>
</cp:coreProperties>
</file>